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268" r:id="rId3"/>
    <p:sldId id="278" r:id="rId4"/>
    <p:sldId id="285" r:id="rId5"/>
    <p:sldId id="286" r:id="rId6"/>
    <p:sldId id="287" r:id="rId7"/>
    <p:sldId id="279" r:id="rId8"/>
    <p:sldId id="280" r:id="rId9"/>
    <p:sldId id="271" r:id="rId10"/>
    <p:sldId id="281" r:id="rId11"/>
    <p:sldId id="272" r:id="rId12"/>
    <p:sldId id="283" r:id="rId13"/>
    <p:sldId id="284" r:id="rId14"/>
    <p:sldId id="282" r:id="rId15"/>
    <p:sldId id="270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8"/>
            <p14:sldId id="285"/>
            <p14:sldId id="286"/>
            <p14:sldId id="287"/>
            <p14:sldId id="279"/>
            <p14:sldId id="280"/>
            <p14:sldId id="271"/>
            <p14:sldId id="281"/>
            <p14:sldId id="272"/>
            <p14:sldId id="283"/>
            <p14:sldId id="284"/>
          </p14:sldIdLst>
        </p14:section>
        <p14:section name="Untitled Section" id="{35542D88-5274-4946-AED5-A136C690C6D3}">
          <p14:sldIdLst>
            <p14:sldId id="282"/>
            <p14:sldId id="270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81477" autoAdjust="0"/>
  </p:normalViewPr>
  <p:slideViewPr>
    <p:cSldViewPr snapToGrid="0">
      <p:cViewPr varScale="1">
        <p:scale>
          <a:sx n="90" d="100"/>
          <a:sy n="90" d="100"/>
        </p:scale>
        <p:origin x="13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06/04/2023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06/04/2023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Imbalanced learn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sklearn.model_selection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and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feature.selection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5050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Accuracy (TN + TP/</a:t>
            </a:r>
            <a:r>
              <a:rPr lang="en-CA" dirty="0" err="1"/>
              <a:t>TN+FP+TP+FN</a:t>
            </a:r>
            <a:r>
              <a:rPr lang="en-CA" dirty="0"/>
              <a:t>) is not a good measure if the dataset is unbalanced. Precision (TP/</a:t>
            </a:r>
            <a:r>
              <a:rPr lang="en-CA" dirty="0" err="1"/>
              <a:t>TP+FP</a:t>
            </a:r>
            <a:r>
              <a:rPr lang="en-CA" dirty="0"/>
              <a:t>) ideally should be 1 when TP =1 and FP=0.  </a:t>
            </a:r>
            <a:r>
              <a:rPr lang="en-CA" dirty="0" err="1"/>
              <a:t>Recal</a:t>
            </a:r>
            <a:r>
              <a:rPr lang="en-CA" dirty="0"/>
              <a:t> (TP/</a:t>
            </a:r>
            <a:r>
              <a:rPr lang="en-CA" dirty="0" err="1"/>
              <a:t>TP+TN</a:t>
            </a:r>
            <a:r>
              <a:rPr lang="en-CA" dirty="0"/>
              <a:t>) should ideally be 1 when TP=1 and TN=0. </a:t>
            </a:r>
            <a:r>
              <a:rPr lang="en-CA" dirty="0" err="1"/>
              <a:t>F1</a:t>
            </a:r>
            <a:r>
              <a:rPr lang="en-CA" dirty="0"/>
              <a:t> = 2*Precision*Recall/</a:t>
            </a:r>
            <a:r>
              <a:rPr lang="en-CA" dirty="0" err="1"/>
              <a:t>Precision+Recall</a:t>
            </a:r>
            <a:r>
              <a:rPr lang="en-CA" dirty="0"/>
              <a:t>. </a:t>
            </a:r>
            <a:r>
              <a:rPr lang="en-CA" dirty="0" err="1"/>
              <a:t>F1</a:t>
            </a:r>
            <a:r>
              <a:rPr lang="en-CA" dirty="0"/>
              <a:t> becomes one if precision and recall are 1. 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cs typeface="Times New Roman" panose="02020603050405020304" pitchFamily="18" charset="0"/>
              </a:rPr>
              <a:t>Models were better at predicting businesses that survived rather than failed, even after SMOTE overfitting techniques were applied. </a:t>
            </a:r>
            <a:r>
              <a:rPr lang="en-CA" sz="1200" dirty="0" err="1">
                <a:cs typeface="Times New Roman" panose="02020603050405020304" pitchFamily="18" charset="0"/>
              </a:rPr>
              <a:t>SMOTENC</a:t>
            </a:r>
            <a:r>
              <a:rPr lang="en-CA" sz="1200" dirty="0">
                <a:cs typeface="Times New Roman" panose="02020603050405020304" pitchFamily="18" charset="0"/>
              </a:rPr>
              <a:t> had the best overall results as it used a balanced data set.  Decision Tree was faster and performed better than Naïve Bayes.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801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Industries before the pandemic were similar and experienced year over year increases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Industries that fared the worst between 2019 and 2021 were </a:t>
            </a:r>
            <a:r>
              <a:rPr lang="en-CA" sz="1200" b="1" dirty="0"/>
              <a:t>Wholesale Trade</a:t>
            </a:r>
            <a:r>
              <a:rPr lang="en-CA" sz="1200" dirty="0"/>
              <a:t>, </a:t>
            </a:r>
            <a:r>
              <a:rPr lang="en-CA" sz="1200" b="1" dirty="0"/>
              <a:t>Manufacturing</a:t>
            </a:r>
            <a:r>
              <a:rPr lang="en-CA" sz="1200" dirty="0"/>
              <a:t> and </a:t>
            </a:r>
            <a:r>
              <a:rPr lang="en-CA" sz="1200" b="1" dirty="0"/>
              <a:t>Professional, Scientific and Technical Services</a:t>
            </a:r>
            <a:r>
              <a:rPr lang="en-CA" sz="1200" dirty="0"/>
              <a:t>.  </a:t>
            </a:r>
            <a:r>
              <a:rPr lang="en-CA" sz="1200" b="1" dirty="0"/>
              <a:t>Retail Trade </a:t>
            </a:r>
            <a:r>
              <a:rPr lang="en-CA" sz="1200" dirty="0"/>
              <a:t>was third if we looked a sheer number of business closures rather than percentage drop. Industries which survived best were </a:t>
            </a:r>
            <a:r>
              <a:rPr lang="en-CA" sz="1200" b="1" dirty="0"/>
              <a:t>Primary Industry</a:t>
            </a:r>
            <a:r>
              <a:rPr lang="en-CA" sz="1200" dirty="0"/>
              <a:t>, </a:t>
            </a:r>
            <a:r>
              <a:rPr lang="en-CA" sz="1200" b="1" dirty="0"/>
              <a:t>Utilities </a:t>
            </a:r>
            <a:r>
              <a:rPr lang="en-CA" sz="1200" dirty="0"/>
              <a:t>and </a:t>
            </a:r>
            <a:r>
              <a:rPr lang="en-CA" sz="1200" b="1" dirty="0"/>
              <a:t>Health Care and Social Assistance</a:t>
            </a:r>
            <a:r>
              <a:rPr lang="en-CA" sz="12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63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Businesses sizes that fared the worst were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1-4, 10-19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5-9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Though if we look at sheer number of closures then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10-19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comes in third place instead. </a:t>
            </a:r>
            <a:r>
              <a:rPr lang="en-CA" sz="1200" dirty="0"/>
              <a:t>Businesses that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survived best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1000+ employees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300-499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500-999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852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cs typeface="Times New Roman" panose="02020603050405020304" pitchFamily="18" charset="0"/>
              </a:rPr>
              <a:t>Age of business was related to survival. From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worst to best, in order, were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4 years old (-1681)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 years old (-378)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 years old (-347)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3 years old (-308)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cs typeface="Times New Roman" panose="02020603050405020304" pitchFamily="18" charset="0"/>
              </a:rPr>
              <a:t>Older businesses that were listed in the Directory the longest were most likely to close.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536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Health Care and Social Assistance was popular after 2019.  Retail Trade was popular before.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830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April 6,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April 6,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April 6,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April 6,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April 6,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April 6,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April 6,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April 6,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April 6,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April 6, 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658844" cy="2981242"/>
          </a:xfrm>
        </p:spPr>
        <p:txBody>
          <a:bodyPr/>
          <a:lstStyle/>
          <a:p>
            <a:r>
              <a:rPr lang="en-CA" sz="3600" dirty="0"/>
              <a:t>The Effect of Covid in the Early Stages on Mississauga Businesses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002" y="3914940"/>
            <a:ext cx="4113170" cy="1072335"/>
          </a:xfrm>
        </p:spPr>
        <p:txBody>
          <a:bodyPr/>
          <a:lstStyle/>
          <a:p>
            <a:r>
              <a:rPr lang="en-CA" dirty="0"/>
              <a:t>Jennifer McNenly</a:t>
            </a:r>
          </a:p>
          <a:p>
            <a:r>
              <a:rPr lang="en-CA" sz="2800" dirty="0"/>
              <a:t>Student ID# 500105361</a:t>
            </a:r>
          </a:p>
          <a:p>
            <a:r>
              <a:rPr lang="en-CA" sz="2800" dirty="0"/>
              <a:t>April 7, 2023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66D932-33FE-417A-85F6-23BCBAA4A674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3B118FD-DD2F-0470-69B3-560D25B70D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2094" b="-2094"/>
          <a:stretch/>
        </p:blipFill>
        <p:spPr/>
      </p:pic>
    </p:spTree>
    <p:extLst>
      <p:ext uri="{BB962C8B-B14F-4D97-AF65-F5344CB8AC3E}">
        <p14:creationId xmlns:p14="http://schemas.microsoft.com/office/powerpoint/2010/main" val="103388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167FC40-8E25-7EF8-B6BE-05BDC42BAB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-10292" b="-19566"/>
          <a:stretch/>
        </p:blipFill>
        <p:spPr>
          <a:xfrm>
            <a:off x="3804114" y="1465320"/>
            <a:ext cx="5339886" cy="4229423"/>
          </a:xfr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73232B1-F8F4-CDAD-C4A3-1646A8C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Business Closures by Age </a:t>
            </a:r>
            <a:br>
              <a:rPr lang="en-CA" dirty="0"/>
            </a:br>
            <a:r>
              <a:rPr lang="en-CA" dirty="0"/>
              <a:t>(number of years listed in the Directory)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ACFE3B-FA14-E59D-4D1B-739ECF7D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Businesses that were the oldest were the hardest hit with closures after 2019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25AEE5-C77E-21B3-47D8-C317FE408B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5713" b="-5713"/>
          <a:stretch/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EA3E8A-9B49-B522-6674-D37456F55E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6F859B-D459-498F-A8B6-46F0A2E32664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5F34D-F69B-49B3-6E99-6AA1EBBC3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8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32BCE59-D533-1337-E97B-B6E3FDBBD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5713" b="-5713"/>
          <a:stretch/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7C6D2F-4937-4BD0-9263-DE54DFAE7A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6F859B-D459-498F-A8B6-46F0A2E32664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442E7-632D-E6AB-AA36-4E462058E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17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B2D24-216C-41AC-BB87-681A6D48C6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6F859B-D459-498F-A8B6-46F0A2E32664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B3963-514C-A851-6D45-8D99B2648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6C4DB89-5641-3DA3-536E-FB1C2EB9B7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6645" r="-6645"/>
          <a:stretch/>
        </p:blipFill>
        <p:spPr/>
      </p:pic>
    </p:spTree>
    <p:extLst>
      <p:ext uri="{BB962C8B-B14F-4D97-AF65-F5344CB8AC3E}">
        <p14:creationId xmlns:p14="http://schemas.microsoft.com/office/powerpoint/2010/main" val="402302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CC34FC6-0851-2634-6C5A-3EB825C62E94}"/>
              </a:ext>
            </a:extLst>
          </p:cNvPr>
          <p:cNvPicPr preferRelativeResize="0">
            <a:picLocks noGrp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27" y="1472184"/>
            <a:ext cx="4544059" cy="27721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BONUS! 2022 Data was released March 30, 2023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472184"/>
            <a:ext cx="3900760" cy="476565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All sizes of businesses rebounded except </a:t>
            </a:r>
            <a:r>
              <a:rPr lang="en-CA" b="1" dirty="0"/>
              <a:t>1-4 </a:t>
            </a:r>
            <a:r>
              <a:rPr lang="en-CA" dirty="0"/>
              <a:t>and </a:t>
            </a:r>
            <a:r>
              <a:rPr lang="en-CA" b="1" dirty="0"/>
              <a:t>500-999 </a:t>
            </a:r>
            <a:r>
              <a:rPr lang="en-CA" dirty="0"/>
              <a:t>employees</a:t>
            </a:r>
          </a:p>
          <a:p>
            <a:r>
              <a:rPr lang="en-CA" dirty="0"/>
              <a:t>All industries rebounded except </a:t>
            </a:r>
          </a:p>
          <a:p>
            <a:pPr lvl="1"/>
            <a:r>
              <a:rPr lang="en-CA" sz="2000" b="1" dirty="0"/>
              <a:t>Wholesale Trade</a:t>
            </a:r>
          </a:p>
          <a:p>
            <a:pPr lvl="1"/>
            <a:r>
              <a:rPr lang="en-CA" sz="2000" b="1" dirty="0"/>
              <a:t>Transportation and Warehousing</a:t>
            </a:r>
          </a:p>
          <a:p>
            <a:pPr lvl="1"/>
            <a:r>
              <a:rPr lang="en-CA" sz="2000" b="1" dirty="0"/>
              <a:t>Real Estate and Rental and Leasing</a:t>
            </a:r>
          </a:p>
          <a:p>
            <a:pPr lvl="1"/>
            <a:r>
              <a:rPr lang="en-CA" sz="2000" b="1" dirty="0"/>
              <a:t>Information and Cultural Industries</a:t>
            </a:r>
          </a:p>
          <a:p>
            <a:pPr lvl="1"/>
            <a:r>
              <a:rPr lang="en-CA" sz="2000" b="1" dirty="0"/>
              <a:t>Finance and Insurance</a:t>
            </a:r>
          </a:p>
          <a:p>
            <a:endParaRPr lang="en-CA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6823829" cy="1587867"/>
          </a:xfrm>
        </p:spPr>
        <p:txBody>
          <a:bodyPr/>
          <a:lstStyle/>
          <a:p>
            <a:r>
              <a:rPr lang="en-CA" dirty="0"/>
              <a:t>Thank you for an amazing certificate experience!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Research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Did the ones that failed before 2020 look like the ones that failed after 2020? 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Which factors impacted the viability of businesses to survive during 2020, the first year of the pandemic (business size, NAICS code, location, </a:t>
            </a:r>
            <a:r>
              <a:rPr lang="en-CA" sz="1800" spc="15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etc</a:t>
            </a:r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…)?  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Can we forecast which businesses failed in 2020 and why?  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Were smaller businesses more adversely affected in certain industries? 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Were businesses that had been in the Directory longer less likely to fail?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does the latest year of the directory tell us about the current state of businesses in Mississauga? 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Did industry share shrink in certain industries?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EB6E-DD72-799D-B234-08D52411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Techniques, Tools and Libraries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3748-B66B-386A-588B-5C88F805B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Data cleaning: Forwards fill / Backwards fill for missing data grouped by </a:t>
            </a:r>
            <a:r>
              <a:rPr lang="en-CA" dirty="0" err="1"/>
              <a:t>BusinessID</a:t>
            </a:r>
            <a:r>
              <a:rPr lang="en-CA" dirty="0"/>
              <a:t>. Created new fields for ‘</a:t>
            </a:r>
            <a:r>
              <a:rPr lang="en-CA" b="1" dirty="0"/>
              <a:t>Closed</a:t>
            </a:r>
            <a:r>
              <a:rPr lang="en-CA" dirty="0"/>
              <a:t>’ and ‘</a:t>
            </a:r>
            <a:r>
              <a:rPr lang="en-CA" b="1" dirty="0" err="1"/>
              <a:t>isnew</a:t>
            </a:r>
            <a:r>
              <a:rPr lang="en-CA" dirty="0"/>
              <a:t>’. Converted unique fields to binary (‘</a:t>
            </a:r>
            <a:r>
              <a:rPr lang="en-CA" b="1" dirty="0" err="1"/>
              <a:t>WebAddress</a:t>
            </a:r>
            <a:r>
              <a:rPr lang="en-CA" b="1" dirty="0"/>
              <a:t>’</a:t>
            </a:r>
            <a:r>
              <a:rPr lang="en-CA" dirty="0"/>
              <a:t>, ‘</a:t>
            </a:r>
            <a:r>
              <a:rPr lang="en-CA" b="1" dirty="0"/>
              <a:t>Email’</a:t>
            </a:r>
            <a:r>
              <a:rPr lang="en-CA" dirty="0"/>
              <a:t>,</a:t>
            </a:r>
            <a:r>
              <a:rPr lang="en-CA" b="1" dirty="0"/>
              <a:t> ‘Fax’</a:t>
            </a:r>
            <a:r>
              <a:rPr lang="en-CA" dirty="0"/>
              <a:t>,</a:t>
            </a:r>
            <a:r>
              <a:rPr lang="en-CA" b="1" dirty="0"/>
              <a:t> ‘</a:t>
            </a:r>
            <a:r>
              <a:rPr lang="en-CA" b="1" dirty="0" err="1"/>
              <a:t>TollFree</a:t>
            </a:r>
            <a:r>
              <a:rPr lang="en-CA" b="1" dirty="0"/>
              <a:t>’</a:t>
            </a:r>
            <a:r>
              <a:rPr lang="en-CA" dirty="0"/>
              <a:t>,</a:t>
            </a:r>
            <a:r>
              <a:rPr lang="en-CA" b="1" dirty="0"/>
              <a:t> Phone</a:t>
            </a:r>
            <a:r>
              <a:rPr lang="en-CA" dirty="0"/>
              <a:t>) and made size ‘</a:t>
            </a:r>
            <a:r>
              <a:rPr lang="en-CA" b="1" dirty="0" err="1"/>
              <a:t>EmplRange</a:t>
            </a:r>
            <a:r>
              <a:rPr lang="en-CA" dirty="0"/>
              <a:t>’ an ordinal</a:t>
            </a:r>
          </a:p>
          <a:p>
            <a:r>
              <a:rPr lang="en-CA" dirty="0" err="1"/>
              <a:t>SKLEARN</a:t>
            </a:r>
            <a:r>
              <a:rPr lang="en-CA" dirty="0"/>
              <a:t>, Pandas, </a:t>
            </a:r>
            <a:r>
              <a:rPr lang="en-CA" dirty="0" err="1"/>
              <a:t>Numpy</a:t>
            </a:r>
            <a:r>
              <a:rPr lang="en-CA" dirty="0"/>
              <a:t>, Matplotlib, Seaborn, </a:t>
            </a:r>
            <a:r>
              <a:rPr lang="en-CA" dirty="0" err="1"/>
              <a:t>IMLEARN</a:t>
            </a:r>
            <a:r>
              <a:rPr lang="en-CA" dirty="0"/>
              <a:t>, Pandas-Profiling, </a:t>
            </a:r>
            <a:r>
              <a:rPr lang="en-CA" dirty="0" err="1"/>
              <a:t>PowerBI</a:t>
            </a:r>
            <a:endParaRPr lang="en-CA" dirty="0"/>
          </a:p>
          <a:p>
            <a:r>
              <a:rPr lang="en-CA" dirty="0" err="1"/>
              <a:t>KMeans</a:t>
            </a:r>
            <a:r>
              <a:rPr lang="en-CA" dirty="0"/>
              <a:t> for NAICS clustering</a:t>
            </a:r>
          </a:p>
          <a:p>
            <a:r>
              <a:rPr lang="en-CA" dirty="0"/>
              <a:t>Feature selection using </a:t>
            </a:r>
            <a:r>
              <a:rPr lang="en-CA" dirty="0" err="1"/>
              <a:t>RFECV</a:t>
            </a:r>
            <a:r>
              <a:rPr lang="en-CA" dirty="0"/>
              <a:t> and filter based predictors</a:t>
            </a:r>
          </a:p>
          <a:p>
            <a:pPr lvl="1"/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RFECV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found 4 features – Ward,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EmplRange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X, Y but only </a:t>
            </a:r>
            <a:r>
              <a:rPr lang="en-CA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CA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were found to be significant and over the 0.4 threshold. This is consistent with what the Naïve Bayes classifier found.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 based predictors found no features over the 0.4 threshold!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A0C09-ADBF-E47F-4756-15127D842D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105E-036D-0220-C740-8D4DB6042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1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B68E-8818-073C-978A-BFEA6362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Techniques - Predictive modeling / Classification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7ACF-F5DA-7647-8D27-5129DDC3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7" y="1472184"/>
            <a:ext cx="8523251" cy="4683083"/>
          </a:xfrm>
        </p:spPr>
        <p:txBody>
          <a:bodyPr>
            <a:normAutofit fontScale="47500" lnSpcReduction="20000"/>
          </a:bodyPr>
          <a:lstStyle/>
          <a:p>
            <a:r>
              <a:rPr lang="en-CA" sz="4400" dirty="0"/>
              <a:t>Used Decision Tree, Naïve Bayes </a:t>
            </a:r>
            <a:r>
              <a:rPr lang="en-CA" sz="4400" dirty="0" err="1"/>
              <a:t>GaussianNB</a:t>
            </a:r>
            <a:r>
              <a:rPr lang="en-CA" sz="4400" dirty="0"/>
              <a:t> and </a:t>
            </a:r>
            <a:r>
              <a:rPr lang="en-CA" sz="4400" dirty="0" err="1"/>
              <a:t>MultinomialNB</a:t>
            </a:r>
            <a:r>
              <a:rPr lang="en-CA" sz="4400" dirty="0"/>
              <a:t>. Various SMOTE techniques were used to address unbalanced training data set. 80 train/20 test split.</a:t>
            </a:r>
          </a:p>
          <a:p>
            <a:r>
              <a:rPr lang="en-CA" sz="4400" dirty="0"/>
              <a:t>Decision Tree model had the best results when set to 5 levels. </a:t>
            </a:r>
            <a:r>
              <a:rPr lang="en-CA" sz="4400" dirty="0">
                <a:cs typeface="Times New Roman" panose="02020603050405020304" pitchFamily="18" charset="0"/>
              </a:rPr>
              <a:t>A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ttributes predicting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 were 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CA" sz="4400" b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NAICSDescr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‘Email’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CA" sz="4400" b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StreetName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CA" sz="4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4400" dirty="0"/>
              <a:t> </a:t>
            </a:r>
          </a:p>
          <a:p>
            <a:r>
              <a:rPr lang="en-CA" sz="4400" dirty="0"/>
              <a:t>Naïve Bayes </a:t>
            </a:r>
            <a:r>
              <a:rPr lang="en-CA" sz="4400" dirty="0" err="1"/>
              <a:t>GaussianNB</a:t>
            </a:r>
            <a:r>
              <a:rPr lang="en-CA" sz="4400" dirty="0"/>
              <a:t> - 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Except for recall TNR and G-Mean, all the other metrics are worse than the decision tree model. Accuracy remained unchanged between the two. Attributes predicting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 were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X’ (Latitude)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Y’(‘Longitude’)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endParaRPr lang="en-CA" sz="4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4400" dirty="0"/>
              <a:t>Naïve Bayes </a:t>
            </a:r>
            <a:r>
              <a:rPr lang="en-CA" sz="4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MultinomialNB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did not improve on the </a:t>
            </a:r>
            <a:r>
              <a:rPr lang="en-CA" sz="4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GaussianNB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results after addressing and replacing the negative values of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X’ 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with positive values</a:t>
            </a:r>
            <a:endParaRPr lang="en-CA" sz="4400" dirty="0"/>
          </a:p>
          <a:p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Classifier results with </a:t>
            </a:r>
            <a:r>
              <a:rPr lang="en-CA" sz="4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SMOTENC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improved on the existing scores using one continuous and one categorical feature, ‘</a:t>
            </a:r>
            <a:r>
              <a:rPr lang="en-CA" sz="4400" b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EmplRange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 and ‘</a:t>
            </a:r>
            <a:r>
              <a:rPr lang="en-CA" sz="4400" b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NAICSCode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with the target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’.  </a:t>
            </a:r>
            <a:r>
              <a:rPr lang="en-CA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Performed better as it had a balanced data set.</a:t>
            </a:r>
            <a:endParaRPr lang="en-CA" sz="4400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DE023-A817-DC02-DE7A-A7634F8E7D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B7057-E76B-7A00-55DB-3F7D80456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2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1160-D1F1-44C1-6244-8C2B3C90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Comparing Confusion Matrix results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C77ECA-57DB-E331-32F0-E6F23DB938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999379"/>
              </p:ext>
            </p:extLst>
          </p:nvPr>
        </p:nvGraphicFramePr>
        <p:xfrm>
          <a:off x="561314" y="1339912"/>
          <a:ext cx="7976102" cy="2974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1438">
                  <a:extLst>
                    <a:ext uri="{9D8B030D-6E8A-4147-A177-3AD203B41FA5}">
                      <a16:colId xmlns:a16="http://schemas.microsoft.com/office/drawing/2014/main" val="962609074"/>
                    </a:ext>
                  </a:extLst>
                </a:gridCol>
                <a:gridCol w="3331676">
                  <a:extLst>
                    <a:ext uri="{9D8B030D-6E8A-4147-A177-3AD203B41FA5}">
                      <a16:colId xmlns:a16="http://schemas.microsoft.com/office/drawing/2014/main" val="3348408489"/>
                    </a:ext>
                  </a:extLst>
                </a:gridCol>
                <a:gridCol w="3892988">
                  <a:extLst>
                    <a:ext uri="{9D8B030D-6E8A-4147-A177-3AD203B41FA5}">
                      <a16:colId xmlns:a16="http://schemas.microsoft.com/office/drawing/2014/main" val="3455091084"/>
                    </a:ext>
                  </a:extLst>
                </a:gridCol>
              </a:tblGrid>
              <a:tr h="4074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actual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2100241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predicted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No-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Yes+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8606903"/>
                  </a:ext>
                </a:extLst>
              </a:tr>
              <a:tr h="11384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No-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2752 (DT); 2768 (</a:t>
                      </a:r>
                      <a:r>
                        <a:rPr lang="en-CA" sz="1100" dirty="0" err="1">
                          <a:effectLst/>
                        </a:rPr>
                        <a:t>GNB</a:t>
                      </a:r>
                      <a:r>
                        <a:rPr lang="en-CA" sz="1100" dirty="0">
                          <a:effectLst/>
                        </a:rPr>
                        <a:t>); (</a:t>
                      </a:r>
                      <a:r>
                        <a:rPr lang="en-CA" sz="1100" dirty="0" err="1">
                          <a:effectLst/>
                        </a:rPr>
                        <a:t>MNB</a:t>
                      </a:r>
                      <a:r>
                        <a:rPr lang="en-CA" sz="1100" dirty="0">
                          <a:effectLst/>
                        </a:rPr>
                        <a:t>); 1470 (</a:t>
                      </a:r>
                      <a:r>
                        <a:rPr lang="en-CA" sz="1100" dirty="0" err="1">
                          <a:effectLst/>
                        </a:rPr>
                        <a:t>SMOTENC</a:t>
                      </a:r>
                      <a:r>
                        <a:rPr lang="en-CA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>
                          <a:effectLst/>
                        </a:rPr>
                        <a:t>10 (DT); 0 (</a:t>
                      </a:r>
                      <a:r>
                        <a:rPr lang="en-CA" sz="1100" dirty="0" err="1">
                          <a:effectLst/>
                        </a:rPr>
                        <a:t>GNB</a:t>
                      </a:r>
                      <a:r>
                        <a:rPr lang="en-CA" sz="1100" dirty="0">
                          <a:effectLst/>
                        </a:rPr>
                        <a:t>) ; (</a:t>
                      </a:r>
                      <a:r>
                        <a:rPr lang="en-CA" sz="1100" dirty="0" err="1">
                          <a:effectLst/>
                        </a:rPr>
                        <a:t>MNB</a:t>
                      </a:r>
                      <a:r>
                        <a:rPr lang="en-CA" sz="1100" dirty="0">
                          <a:effectLst/>
                        </a:rPr>
                        <a:t>); </a:t>
                      </a:r>
                      <a:r>
                        <a:rPr lang="en-CA" sz="1100" b="1" dirty="0">
                          <a:effectLst/>
                        </a:rPr>
                        <a:t>1291 (</a:t>
                      </a:r>
                      <a:r>
                        <a:rPr lang="en-CA" sz="1100" b="1" dirty="0" err="1">
                          <a:effectLst/>
                        </a:rPr>
                        <a:t>SMOTENC</a:t>
                      </a:r>
                      <a:r>
                        <a:rPr lang="en-CA" sz="1100" b="1" dirty="0">
                          <a:effectLst/>
                        </a:rPr>
                        <a:t>)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680203"/>
                  </a:ext>
                </a:extLst>
              </a:tr>
              <a:tr h="11384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Yes+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>
                          <a:effectLst/>
                        </a:rPr>
                        <a:t>537 (DT); 536 (</a:t>
                      </a:r>
                      <a:r>
                        <a:rPr lang="en-CA" sz="1100" dirty="0" err="1">
                          <a:effectLst/>
                        </a:rPr>
                        <a:t>GNB</a:t>
                      </a:r>
                      <a:r>
                        <a:rPr lang="en-CA" sz="1100" dirty="0">
                          <a:effectLst/>
                        </a:rPr>
                        <a:t>);  (</a:t>
                      </a:r>
                      <a:r>
                        <a:rPr lang="en-CA" sz="1100" dirty="0" err="1">
                          <a:effectLst/>
                        </a:rPr>
                        <a:t>MNB</a:t>
                      </a:r>
                      <a:r>
                        <a:rPr lang="en-CA" sz="1100" dirty="0">
                          <a:effectLst/>
                        </a:rPr>
                        <a:t>); 220 (</a:t>
                      </a:r>
                      <a:r>
                        <a:rPr lang="en-CA" sz="1100" dirty="0" err="1">
                          <a:effectLst/>
                        </a:rPr>
                        <a:t>SMOTENC</a:t>
                      </a:r>
                      <a:r>
                        <a:rPr lang="en-CA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>
                          <a:effectLst/>
                        </a:rPr>
                        <a:t>5 (DT); 0 (</a:t>
                      </a:r>
                      <a:r>
                        <a:rPr lang="en-CA" sz="1100" dirty="0" err="1">
                          <a:effectLst/>
                        </a:rPr>
                        <a:t>GNB</a:t>
                      </a:r>
                      <a:r>
                        <a:rPr lang="en-CA" sz="1100" dirty="0">
                          <a:effectLst/>
                        </a:rPr>
                        <a:t>) ; (</a:t>
                      </a:r>
                      <a:r>
                        <a:rPr lang="en-CA" sz="1100" dirty="0" err="1">
                          <a:effectLst/>
                        </a:rPr>
                        <a:t>MNB</a:t>
                      </a:r>
                      <a:r>
                        <a:rPr lang="en-CA" sz="1100" dirty="0">
                          <a:effectLst/>
                        </a:rPr>
                        <a:t>); </a:t>
                      </a:r>
                      <a:r>
                        <a:rPr lang="en-CA" sz="1100" b="1" dirty="0">
                          <a:effectLst/>
                        </a:rPr>
                        <a:t>323 (</a:t>
                      </a:r>
                      <a:r>
                        <a:rPr lang="en-CA" sz="1100" b="1" dirty="0" err="1">
                          <a:effectLst/>
                        </a:rPr>
                        <a:t>SMOTENC</a:t>
                      </a:r>
                      <a:r>
                        <a:rPr lang="en-CA" sz="1100" b="1" dirty="0">
                          <a:effectLst/>
                        </a:rPr>
                        <a:t>)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9979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1EBB6-1B64-7BEA-465B-66ECD4E434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998F1-A92F-2C7D-7961-14EB6CC6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6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8B8F-D30C-F42E-0B3D-525C9244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Comparing Model results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99436E1-2944-044A-1D71-A018F9634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518894"/>
              </p:ext>
            </p:extLst>
          </p:nvPr>
        </p:nvGraphicFramePr>
        <p:xfrm>
          <a:off x="479834" y="1249378"/>
          <a:ext cx="7868293" cy="47711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0447">
                  <a:extLst>
                    <a:ext uri="{9D8B030D-6E8A-4147-A177-3AD203B41FA5}">
                      <a16:colId xmlns:a16="http://schemas.microsoft.com/office/drawing/2014/main" val="3088682107"/>
                    </a:ext>
                  </a:extLst>
                </a:gridCol>
                <a:gridCol w="1609461">
                  <a:extLst>
                    <a:ext uri="{9D8B030D-6E8A-4147-A177-3AD203B41FA5}">
                      <a16:colId xmlns:a16="http://schemas.microsoft.com/office/drawing/2014/main" val="1501349956"/>
                    </a:ext>
                  </a:extLst>
                </a:gridCol>
                <a:gridCol w="1609462">
                  <a:extLst>
                    <a:ext uri="{9D8B030D-6E8A-4147-A177-3AD203B41FA5}">
                      <a16:colId xmlns:a16="http://schemas.microsoft.com/office/drawing/2014/main" val="2622053735"/>
                    </a:ext>
                  </a:extLst>
                </a:gridCol>
                <a:gridCol w="1609462">
                  <a:extLst>
                    <a:ext uri="{9D8B030D-6E8A-4147-A177-3AD203B41FA5}">
                      <a16:colId xmlns:a16="http://schemas.microsoft.com/office/drawing/2014/main" val="2663177815"/>
                    </a:ext>
                  </a:extLst>
                </a:gridCol>
                <a:gridCol w="1609461">
                  <a:extLst>
                    <a:ext uri="{9D8B030D-6E8A-4147-A177-3AD203B41FA5}">
                      <a16:colId xmlns:a16="http://schemas.microsoft.com/office/drawing/2014/main" val="3418232874"/>
                    </a:ext>
                  </a:extLst>
                </a:gridCol>
              </a:tblGrid>
              <a:tr h="530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>
                          <a:effectLst/>
                        </a:rPr>
                        <a:t>Model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Naïve Bayes </a:t>
                      </a:r>
                      <a:r>
                        <a:rPr lang="en-CA" sz="11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GaussianNB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Naïve Bayes </a:t>
                      </a:r>
                      <a:r>
                        <a:rPr lang="en-CA" sz="11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MultinomialNB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SMOTENC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8675484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</a:rPr>
                        <a:t>0.83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5808775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Precision P+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dirty="0">
                          <a:effectLst/>
                        </a:rPr>
                        <a:t>0.33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5754582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Precision P-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0.84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574212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Recall TPR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0.01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3181229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Recall TNR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</a:rPr>
                        <a:t>1.00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5545352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F+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0.02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0.30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0555277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F-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</a:rPr>
                        <a:t>0.91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0394230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G-Mean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0.1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15401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B76-7730-B081-BC7E-9A9C58C5C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0CE2C-8CE9-4DB1-474F-A3B6F316C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3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35FB-AAAC-5874-7A7F-1F8D6328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A1427-E1A1-EEBA-A2DE-53730D826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sz="1900" dirty="0"/>
              <a:t>Industries that fared the worst between 2019 and 2021 were </a:t>
            </a:r>
            <a:r>
              <a:rPr lang="en-CA" sz="1900" b="1" dirty="0"/>
              <a:t>Wholesale Trade</a:t>
            </a:r>
            <a:r>
              <a:rPr lang="en-CA" sz="1900" dirty="0"/>
              <a:t>, </a:t>
            </a:r>
            <a:r>
              <a:rPr lang="en-CA" sz="1900" b="1" dirty="0"/>
              <a:t>Manufacturing</a:t>
            </a:r>
            <a:r>
              <a:rPr lang="en-CA" sz="1900" dirty="0"/>
              <a:t> and </a:t>
            </a:r>
            <a:r>
              <a:rPr lang="en-CA" sz="1900" b="1" dirty="0"/>
              <a:t>Professional, Scientific and Technical Services</a:t>
            </a:r>
            <a:r>
              <a:rPr lang="en-CA" sz="1900" dirty="0"/>
              <a:t>.  </a:t>
            </a:r>
            <a:r>
              <a:rPr lang="en-CA" sz="1900" b="1" dirty="0"/>
              <a:t>Retail Trade </a:t>
            </a:r>
            <a:r>
              <a:rPr lang="en-CA" sz="1900" dirty="0"/>
              <a:t>was third if we looked a sheer number of business closures rather than percentage drop. Industries which survived best were </a:t>
            </a:r>
            <a:r>
              <a:rPr lang="en-CA" sz="1900" b="1" dirty="0"/>
              <a:t>Primary Industry</a:t>
            </a:r>
            <a:r>
              <a:rPr lang="en-CA" sz="1900" dirty="0"/>
              <a:t>, </a:t>
            </a:r>
            <a:r>
              <a:rPr lang="en-CA" sz="1900" b="1" dirty="0"/>
              <a:t>Utilities </a:t>
            </a:r>
            <a:r>
              <a:rPr lang="en-CA" sz="1900" dirty="0"/>
              <a:t>and </a:t>
            </a:r>
            <a:r>
              <a:rPr lang="en-CA" sz="1900" b="1" dirty="0"/>
              <a:t>Health Care and Social Assistance</a:t>
            </a:r>
            <a:r>
              <a:rPr lang="en-CA" sz="1900" dirty="0"/>
              <a:t>. </a:t>
            </a:r>
          </a:p>
          <a:p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Businesses sizes that fared the worst were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1-4, 10-19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5-9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Though if we look at sheer number of closures then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10-19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comes in third place instead. </a:t>
            </a:r>
            <a:r>
              <a:rPr lang="en-CA" sz="1900" dirty="0"/>
              <a:t>Businesses that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survived best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1000+ employees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300-499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500-999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CA" sz="1900" dirty="0">
                <a:cs typeface="Times New Roman" panose="02020603050405020304" pitchFamily="18" charset="0"/>
              </a:rPr>
              <a:t>Age of business was related to survival. From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worst to best, in order, were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4 years old (-1681)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 years old (-378)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 years old (-347)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3 years old (-308)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900" dirty="0">
                <a:cs typeface="Times New Roman" panose="02020603050405020304" pitchFamily="18" charset="0"/>
              </a:rPr>
              <a:t>Older businesses that were listed in the Directory the longest were most likely to close. </a:t>
            </a:r>
          </a:p>
          <a:p>
            <a:r>
              <a:rPr lang="en-CA" sz="1900" dirty="0">
                <a:cs typeface="Times New Roman" panose="02020603050405020304" pitchFamily="18" charset="0"/>
              </a:rPr>
              <a:t>Models were better at predicting businesses that survived rather than failed, even after SMOTE overfitting techniques were applied. </a:t>
            </a:r>
            <a:r>
              <a:rPr lang="en-CA" sz="1900" dirty="0" err="1">
                <a:cs typeface="Times New Roman" panose="02020603050405020304" pitchFamily="18" charset="0"/>
              </a:rPr>
              <a:t>SMOTENC</a:t>
            </a:r>
            <a:r>
              <a:rPr lang="en-CA" sz="1900" dirty="0">
                <a:cs typeface="Times New Roman" panose="02020603050405020304" pitchFamily="18" charset="0"/>
              </a:rPr>
              <a:t> had the best overall results as it used a balanced data set.  Decision Tree was faster and performed better than Naïve Bayes.</a:t>
            </a:r>
            <a:endParaRPr lang="en-CA" sz="1900" dirty="0"/>
          </a:p>
          <a:p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5A391-9625-D21A-8564-18A4A5BD18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C61DB-DD34-2498-799A-A7CFDAFAD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5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2F59-192A-C0C9-6E61-589364F5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Limitations and future suggestion for improvement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FDE5C-5793-6BE5-6A00-290B0B80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There was not enough attributes to accurately predict and describe why businesses closed.  </a:t>
            </a:r>
          </a:p>
          <a:p>
            <a:r>
              <a:rPr lang="en-CA" sz="3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To improve results in future, I would look to add more demographic data like average household income of people living in each area, unemployment rate, proximity to shopping areas and others to improve the prediction models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07BCD-067A-BE78-F2C8-2523E8FCFC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FD36E-8647-BFE1-DF4B-724F9BA48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66D932-33FE-417A-85F6-23BCBAA4A674}" type="datetime4">
              <a:rPr lang="en-US" smtClean="0"/>
              <a:t>April 6,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8E58A561-2BB1-DF3C-B9A6-9BF949CC2F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3" b="-5713"/>
          <a:stretch/>
        </p:blipFill>
        <p:spPr/>
      </p:pic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1312</Words>
  <Application>Microsoft Office PowerPoint</Application>
  <PresentationFormat>On-screen Show (4:3)</PresentationFormat>
  <Paragraphs>150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 New</vt:lpstr>
      <vt:lpstr>Times New Roman</vt:lpstr>
      <vt:lpstr>RyersonUniversity_MasterTemplate v1</vt:lpstr>
      <vt:lpstr>The Effect of Covid in the Early Stages on Mississauga Businesses</vt:lpstr>
      <vt:lpstr>Research Questions</vt:lpstr>
      <vt:lpstr>Techniques, Tools and Libraries</vt:lpstr>
      <vt:lpstr>Techniques - Predictive modeling / Classification </vt:lpstr>
      <vt:lpstr>Comparing Confusion Matrix results</vt:lpstr>
      <vt:lpstr>Comparing Model results</vt:lpstr>
      <vt:lpstr>Conclusions</vt:lpstr>
      <vt:lpstr>Limitations and future suggestion for improvement</vt:lpstr>
      <vt:lpstr>PowerPoint Presentation</vt:lpstr>
      <vt:lpstr>PowerPoint Presentation</vt:lpstr>
      <vt:lpstr>Business Closures by Age  (number of years listed in the Directory)</vt:lpstr>
      <vt:lpstr>PowerPoint Presentation</vt:lpstr>
      <vt:lpstr>PowerPoint Presentation</vt:lpstr>
      <vt:lpstr>PowerPoint Presentation</vt:lpstr>
      <vt:lpstr>BONUS! 2022 Data was released March 30, 2023</vt:lpstr>
      <vt:lpstr>Thank you for an amazing certificate experience!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2023-04-07T22:13:41Z</dcterms:modified>
</cp:coreProperties>
</file>